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15"/>
  </p:notesMasterIdLst>
  <p:sldIdLst>
    <p:sldId id="268" r:id="rId2"/>
    <p:sldId id="256" r:id="rId3"/>
    <p:sldId id="258" r:id="rId4"/>
    <p:sldId id="267" r:id="rId5"/>
    <p:sldId id="259" r:id="rId6"/>
    <p:sldId id="260" r:id="rId7"/>
    <p:sldId id="261" r:id="rId8"/>
    <p:sldId id="262" r:id="rId9"/>
    <p:sldId id="269" r:id="rId10"/>
    <p:sldId id="263" r:id="rId11"/>
    <p:sldId id="265" r:id="rId12"/>
    <p:sldId id="264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89210-AEB3-446B-ABCD-406B88126A7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E3266-1D7A-412D-BE5F-BABE957A3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2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E3266-1D7A-412D-BE5F-BABE957A3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4E3266-1D7A-412D-BE5F-BABE957A3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1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3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2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3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37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20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84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12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86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320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8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7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66012-6E70-4FB9-9085-0E5B15F0E3DE}" type="datetimeFigureOut">
              <a:rPr lang="en-US" smtClean="0"/>
              <a:t>4/10/2016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AA939-2F57-4711-8EEE-BE459FBED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3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euro/journal/v16/n4/full/nn.3343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05/06/050629070337.ht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forbes.com/sites/daviddisalvo/2014/07/28/how-to-really-learn-a-foreign-language-while-you-sleep/#7a78e95126c2" TargetMode="Externa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91903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2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ecx.images-amazon.com/images/I/51N0Y6osPIL._SY355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054" y="3835020"/>
            <a:ext cx="2105021" cy="285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.ytimg.com/vi/GamXVuYcq0g/maxresdefaul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741" y="5189044"/>
            <a:ext cx="2659619" cy="149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SLEEP TRACKING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Accelerometer/Muscles movement: Cost efficiency, low accuracy</a:t>
            </a:r>
          </a:p>
          <a:p>
            <a:pPr lvl="0"/>
            <a:r>
              <a:rPr lang="en-US" dirty="0"/>
              <a:t>EEG: most accuracy to date</a:t>
            </a:r>
          </a:p>
          <a:p>
            <a:pPr lvl="0"/>
            <a:r>
              <a:rPr lang="en-US" dirty="0"/>
              <a:t>Heart beat: Good accuracy</a:t>
            </a:r>
          </a:p>
          <a:p>
            <a:pPr lvl="0"/>
            <a:r>
              <a:rPr lang="en-US" dirty="0"/>
              <a:t>Breath/Snore sound: Low </a:t>
            </a:r>
            <a:r>
              <a:rPr lang="en-US" dirty="0" smtClean="0"/>
              <a:t>accuracy</a:t>
            </a:r>
            <a:endParaRPr lang="en-US" dirty="0"/>
          </a:p>
        </p:txBody>
      </p:sp>
      <p:pic>
        <p:nvPicPr>
          <p:cNvPr id="5122" name="Picture 2" descr="http://www.sleepcycle.com/wp-content/uploads/2014/09/acceleromet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835021"/>
            <a:ext cx="2308883" cy="26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ichef.bbci.co.uk/wwfeatures/624_351/images/live/p0/23/br/p023br7k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249" y="3835020"/>
            <a:ext cx="3518088" cy="197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58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SLEEP TRACKING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962103"/>
            <a:ext cx="7886700" cy="435133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 smtClean="0"/>
              <a:t>User body/muscle </a:t>
            </a:r>
            <a:r>
              <a:rPr lang="en-US" b="1" dirty="0" smtClean="0"/>
              <a:t>movements</a:t>
            </a:r>
            <a:r>
              <a:rPr lang="en-US" dirty="0" smtClean="0"/>
              <a:t> are </a:t>
            </a:r>
            <a:r>
              <a:rPr lang="en-US" b="1" dirty="0" smtClean="0"/>
              <a:t>recorded</a:t>
            </a:r>
            <a:r>
              <a:rPr lang="en-US" dirty="0" smtClean="0"/>
              <a:t> via </a:t>
            </a:r>
            <a:r>
              <a:rPr lang="en-US" b="1" dirty="0" smtClean="0"/>
              <a:t>accelerometer</a:t>
            </a:r>
            <a:r>
              <a:rPr lang="en-US" dirty="0" smtClean="0"/>
              <a:t> sensor of smartphone/smart-wearable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 smtClean="0"/>
              <a:t>Data are </a:t>
            </a:r>
            <a:r>
              <a:rPr lang="en-US" b="1" dirty="0" smtClean="0"/>
              <a:t>sampled down </a:t>
            </a:r>
            <a:r>
              <a:rPr lang="en-US" dirty="0" smtClean="0"/>
              <a:t>and recorded as discrete time series</a:t>
            </a:r>
          </a:p>
          <a:p>
            <a:pPr marL="457200" indent="-457200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dirty="0" smtClean="0"/>
              <a:t>Statistically analyzed in comparison with provided </a:t>
            </a:r>
            <a:r>
              <a:rPr lang="en-US" b="1" dirty="0" smtClean="0"/>
              <a:t>collected samples</a:t>
            </a:r>
            <a:r>
              <a:rPr lang="en-US" dirty="0" smtClean="0"/>
              <a:t> to decide if user is </a:t>
            </a:r>
            <a:r>
              <a:rPr lang="en-US" b="1" dirty="0" smtClean="0"/>
              <a:t>sleeping</a:t>
            </a:r>
          </a:p>
          <a:p>
            <a:pPr marL="457200" indent="-457200">
              <a:spcBef>
                <a:spcPts val="1800"/>
              </a:spcBef>
              <a:spcAft>
                <a:spcPts val="18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7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5114" y="13648"/>
            <a:ext cx="3859335" cy="68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9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THANK YOU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56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71" y="596921"/>
            <a:ext cx="2228458" cy="222845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81670"/>
            <a:ext cx="6858000" cy="238760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SOMIA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464747"/>
            <a:ext cx="6858000" cy="3083774"/>
          </a:xfrm>
        </p:spPr>
        <p:txBody>
          <a:bodyPr/>
          <a:lstStyle/>
          <a:p>
            <a:r>
              <a:rPr lang="en-US" sz="1400" dirty="0" err="1">
                <a:solidFill>
                  <a:schemeClr val="bg1"/>
                </a:solidFill>
              </a:rPr>
              <a:t>e</a:t>
            </a:r>
            <a:r>
              <a:rPr lang="en-US" sz="1400" dirty="0" err="1" smtClean="0">
                <a:solidFill>
                  <a:schemeClr val="bg1"/>
                </a:solidFill>
              </a:rPr>
              <a:t>nglish</a:t>
            </a:r>
            <a:r>
              <a:rPr lang="en-US" sz="1400" dirty="0" smtClean="0">
                <a:solidFill>
                  <a:schemeClr val="bg1"/>
                </a:solidFill>
              </a:rPr>
              <a:t> subconscious vocabulary learning </a:t>
            </a:r>
            <a:r>
              <a:rPr lang="en-US" sz="1400" dirty="0" smtClean="0">
                <a:solidFill>
                  <a:schemeClr val="bg1"/>
                </a:solidFill>
              </a:rPr>
              <a:t>app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- </a:t>
            </a:r>
            <a:r>
              <a:rPr lang="en-US" dirty="0" err="1" smtClean="0">
                <a:solidFill>
                  <a:schemeClr val="bg1"/>
                </a:solidFill>
              </a:rPr>
              <a:t>Powerify</a:t>
            </a:r>
            <a:r>
              <a:rPr lang="en-US" dirty="0" smtClean="0">
                <a:solidFill>
                  <a:schemeClr val="bg1"/>
                </a:solidFill>
              </a:rPr>
              <a:t> -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HA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52693" y="3478365"/>
            <a:ext cx="2329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dream without end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39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480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SUBCONSCIOUS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6750" y="4891878"/>
            <a:ext cx="4608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effectLst/>
                <a:latin typeface="+mj-lt"/>
                <a:ea typeface="MS Mincho"/>
                <a:cs typeface="Times New Roman" panose="02020603050405020304" pitchFamily="18" charset="0"/>
              </a:rPr>
              <a:t>As a child, we learn things subconsciously </a:t>
            </a:r>
            <a:endParaRPr lang="en-US" dirty="0">
              <a:latin typeface="+mj-lt"/>
            </a:endParaRPr>
          </a:p>
        </p:txBody>
      </p:sp>
      <p:pic>
        <p:nvPicPr>
          <p:cNvPr id="1026" name="Picture 2" descr="http://www.popsci.com/sites/popsci.com/files/styles/large_1x_/public/import/2013/images/2013/02/sleepybaby.jpg?itok=C6WgFTX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116" y="2159340"/>
            <a:ext cx="4061583" cy="270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63063" y="6267667"/>
            <a:ext cx="4572000" cy="2730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u="sng" dirty="0" smtClean="0">
                <a:effectLst/>
                <a:latin typeface="+mj-lt"/>
                <a:ea typeface="MS Mincho"/>
                <a:cs typeface="Times New Roman" panose="02020603050405020304" pitchFamily="18" charset="0"/>
                <a:hlinkClick r:id="rId3"/>
              </a:rPr>
              <a:t>http://www.nature.com/neuro/journal/v16/n4/full/nn.3343.html</a:t>
            </a:r>
            <a:endParaRPr lang="en-US" sz="1200" dirty="0">
              <a:effectLst/>
              <a:latin typeface="+mj-lt"/>
              <a:ea typeface="MS Mincho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480"/>
            <a:ext cx="78867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SUBCONSCIOUS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6580" y="475082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smtClean="0"/>
              <a:t>A </a:t>
            </a:r>
            <a:r>
              <a:rPr lang="en-US" dirty="0"/>
              <a:t>good night's sleep triggers changes in the brain that help to improve memory</a:t>
            </a:r>
          </a:p>
        </p:txBody>
      </p:sp>
      <p:pic>
        <p:nvPicPr>
          <p:cNvPr id="1028" name="Picture 4" descr="https://challengetochange.me/wp-content/uploads/2015/11/C2C-TipsForGoodNightSlee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22477" y="1687766"/>
            <a:ext cx="4440205" cy="296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107507" y="6325202"/>
            <a:ext cx="50701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u="sng" dirty="0" smtClean="0">
                <a:solidFill>
                  <a:srgbClr val="0563C1"/>
                </a:solidFill>
                <a:effectLst/>
                <a:latin typeface="+mj-lt"/>
                <a:ea typeface="MS Mincho"/>
                <a:cs typeface="Times New Roman" panose="02020603050405020304" pitchFamily="18" charset="0"/>
                <a:hlinkClick r:id="rId3"/>
              </a:rPr>
              <a:t>https://www.sciencedaily.com/releases/2005/06/050629070337.htm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92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HOW?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s://www.chinesemedicinecentral.com/wp-content/uploads/2013/05/the-brain-chinese-medicin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107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93972" y="6311899"/>
            <a:ext cx="4556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Brain solidify information during sleep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3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How subconscious learning?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193575" y="1849753"/>
            <a:ext cx="5795532" cy="999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Marquis </a:t>
            </a:r>
            <a:r>
              <a:rPr lang="en-US" sz="1800" dirty="0" err="1"/>
              <a:t>d’Hervey</a:t>
            </a:r>
            <a:r>
              <a:rPr lang="en-US" sz="1800" dirty="0"/>
              <a:t> de Saint-Denys found that he could bring back certain memories with the relevant smells, tastes or sounds.</a:t>
            </a:r>
          </a:p>
        </p:txBody>
      </p:sp>
      <p:pic>
        <p:nvPicPr>
          <p:cNvPr id="3076" name="Picture 4" descr="https://upload.wikimedia.org/wikipedia/commons/7/71/D_Hervey_de_Saint_Denys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11983"/>
            <a:ext cx="2405919" cy="304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chef.bbci.co.uk/wwfeatures/624_351/images/live/p0/23/br/p023br7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59" y="2910467"/>
            <a:ext cx="5391794" cy="303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7887" y="4989546"/>
            <a:ext cx="26556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Only play words already heard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Run for the first 2-3 hours of sleep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  <a:latin typeface="Calibri" panose="020F0502020204030204" pitchFamily="34" charset="0"/>
                <a:ea typeface="MS Mincho"/>
                <a:cs typeface="Times New Roman" panose="02020603050405020304" pitchFamily="18" charset="0"/>
              </a:rPr>
              <a:t>Give a quiz to test your recall while awake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02759" y="6235068"/>
            <a:ext cx="56863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u="sng" dirty="0" smtClean="0">
                <a:solidFill>
                  <a:srgbClr val="0563C1"/>
                </a:solidFill>
                <a:effectLst/>
                <a:latin typeface="+mj-lt"/>
                <a:ea typeface="MS Mincho"/>
                <a:cs typeface="Times New Roman" panose="02020603050405020304" pitchFamily="18" charset="0"/>
                <a:hlinkClick r:id="rId5"/>
              </a:rPr>
              <a:t>http://www.forbes.com/sites/daviddisalvo/2014/07/28/how-to-really-learn-a-foreign-language-while-you-sleep/#7a78e95126c2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426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How subconscious learning?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00" name="Picture 4" descr="http://kapsulkecerdasan.com/wp-content/uploads/2014/03/Music-improves-brain-mind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096" y="1798329"/>
            <a:ext cx="3886200" cy="264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119065" cy="4351338"/>
          </a:xfrm>
        </p:spPr>
        <p:txBody>
          <a:bodyPr>
            <a:normAutofit fontScale="70000" lnSpcReduction="20000"/>
          </a:bodyPr>
          <a:lstStyle/>
          <a:p>
            <a:pPr lvl="0">
              <a:lnSpc>
                <a:spcPct val="120000"/>
              </a:lnSpc>
            </a:pPr>
            <a:r>
              <a:rPr lang="en-US" dirty="0"/>
              <a:t>Higher than 40 Hz, Gamma waves, Higher mental activity, including perception, problem solving, fear, and consciousness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13–39 Hz, Beta waves, Active, busy or anxious thinking and active concentration, arousal, cognition, and or paranoia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7–13 Hz, Alpha waves, Relaxation (while awake), pre-sleep and pre-wake drowsiness, REM sleep, Dreams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8–12 Hz, Mu waves Mu rhythm, Sensorimotor rhythm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4–7 Hz, Theta waves, Deep meditation/relaxation, NREM sleep</a:t>
            </a:r>
          </a:p>
          <a:p>
            <a:pPr lvl="0">
              <a:lnSpc>
                <a:spcPct val="120000"/>
              </a:lnSpc>
            </a:pPr>
            <a:r>
              <a:rPr lang="en-US" dirty="0"/>
              <a:t>Lower than 4 Hz, Delta waves, Deep dreamless sleep, loss of body </a:t>
            </a:r>
            <a:r>
              <a:rPr lang="en-US" dirty="0" smtClean="0"/>
              <a:t>awareness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36099" y="4555137"/>
            <a:ext cx="1643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Music therapy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 DESIGN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Sleep tracking – detect sleeping status</a:t>
            </a:r>
          </a:p>
          <a:p>
            <a:r>
              <a:rPr lang="en-US" dirty="0" smtClean="0"/>
              <a:t>Music therapy – good for sleep music</a:t>
            </a:r>
          </a:p>
          <a:p>
            <a:r>
              <a:rPr lang="en-US" dirty="0" smtClean="0"/>
              <a:t>Vocabulary audio – reinforce knowledge</a:t>
            </a:r>
          </a:p>
          <a:p>
            <a:r>
              <a:rPr lang="en-US" dirty="0" smtClean="0"/>
              <a:t>Quiz – check progress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" y="3516921"/>
            <a:ext cx="1721094" cy="3059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89" y="3516920"/>
            <a:ext cx="1721094" cy="3059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24" y="3516920"/>
            <a:ext cx="1721094" cy="30597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03" y="3516921"/>
            <a:ext cx="1721094" cy="30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 DESIGN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Audio sync with brain wave (theta wave)</a:t>
            </a:r>
          </a:p>
          <a:p>
            <a:r>
              <a:rPr lang="en-US" dirty="0" smtClean="0"/>
              <a:t>There are 3s gap between sounds</a:t>
            </a:r>
          </a:p>
          <a:p>
            <a:r>
              <a:rPr lang="en-US" dirty="0" smtClean="0"/>
              <a:t>App check continuously for 10 min stable period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68" y="3516921"/>
            <a:ext cx="1721094" cy="3059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89" y="3516920"/>
            <a:ext cx="1721094" cy="30597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24" y="3516920"/>
            <a:ext cx="1721094" cy="30597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03" y="3516921"/>
            <a:ext cx="1721094" cy="30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8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rgbClr val="F2F2F2"/>
      </a:dk1>
      <a:lt1>
        <a:srgbClr val="F2F2F2"/>
      </a:lt1>
      <a:dk2>
        <a:srgbClr val="181818"/>
      </a:dk2>
      <a:lt2>
        <a:srgbClr val="181818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Helvetica Neue"/>
        <a:ea typeface=""/>
        <a:cs typeface=""/>
      </a:majorFont>
      <a:minorFont>
        <a:latin typeface="Helvetica Ne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230</Words>
  <Application>Microsoft Office PowerPoint</Application>
  <PresentationFormat>On-screen Show (4:3)</PresentationFormat>
  <Paragraphs>49</Paragraphs>
  <Slides>13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MS Mincho</vt:lpstr>
      <vt:lpstr>Arial</vt:lpstr>
      <vt:lpstr>Calibri</vt:lpstr>
      <vt:lpstr>Helvetica Neue</vt:lpstr>
      <vt:lpstr>Times New Roman</vt:lpstr>
      <vt:lpstr>Office Theme</vt:lpstr>
      <vt:lpstr>PowerPoint Presentation</vt:lpstr>
      <vt:lpstr>SOMIA</vt:lpstr>
      <vt:lpstr>SUBCONSCIOUS LEARNING</vt:lpstr>
      <vt:lpstr>SUBCONSCIOUS LEARNING</vt:lpstr>
      <vt:lpstr>HOW?</vt:lpstr>
      <vt:lpstr>How subconscious learning?</vt:lpstr>
      <vt:lpstr>How subconscious learning?</vt:lpstr>
      <vt:lpstr>APPLICATION DESIGN</vt:lpstr>
      <vt:lpstr>APPLICATION DESIGN</vt:lpstr>
      <vt:lpstr>SLEEP TRACKING</vt:lpstr>
      <vt:lpstr>SLEEP TRACKING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Nguyen</dc:creator>
  <cp:lastModifiedBy>Vu Nguyen</cp:lastModifiedBy>
  <cp:revision>91</cp:revision>
  <dcterms:created xsi:type="dcterms:W3CDTF">2016-04-09T22:01:25Z</dcterms:created>
  <dcterms:modified xsi:type="dcterms:W3CDTF">2016-04-10T01:25:41Z</dcterms:modified>
</cp:coreProperties>
</file>